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10"/>
  </p:notes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</p:sldIdLst>
  <p:sldSz cx="10058400" cy="7772400"/>
  <p:notesSz cx="10058400" cy="7772400"/>
  <p:embeddedFontLst>
    <p:embeddedFont>
      <p:font typeface="Arial" panose="020B0604020202020204" pitchFamily="3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Century Schoolbook" panose="02040604050505020304" pitchFamily="18" charset="0"/>
      <p:regular r:id="rId23"/>
      <p:bold r:id="rId24"/>
      <p:italic r:id="rId25"/>
      <p:boldItalic r:id="rId26"/>
    </p:embeddedFont>
    <p:embeddedFont>
      <p:font typeface="Wingdings" panose="05000000000000000000" pitchFamily="2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9E52C-3414-4EF0-ABA3-D03F03179A3E}" v="1" dt="2023-01-18T18:16:27.4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7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xbarnes, Marie" userId="262efed4-58bc-4445-8c71-674b67a8b5ca" providerId="ADAL" clId="{55E9E52C-3414-4EF0-ABA3-D03F03179A3E}"/>
    <pc:docChg chg="modSld">
      <pc:chgData name="Boxbarnes, Marie" userId="262efed4-58bc-4445-8c71-674b67a8b5ca" providerId="ADAL" clId="{55E9E52C-3414-4EF0-ABA3-D03F03179A3E}" dt="2023-01-18T18:18:06.031" v="17" actId="1076"/>
      <pc:docMkLst>
        <pc:docMk/>
      </pc:docMkLst>
      <pc:sldChg chg="modSp mod">
        <pc:chgData name="Boxbarnes, Marie" userId="262efed4-58bc-4445-8c71-674b67a8b5ca" providerId="ADAL" clId="{55E9E52C-3414-4EF0-ABA3-D03F03179A3E}" dt="2023-01-18T18:18:06.031" v="17" actId="1076"/>
        <pc:sldMkLst>
          <pc:docMk/>
          <pc:sldMk cId="0" sldId="268"/>
        </pc:sldMkLst>
        <pc:spChg chg="mod">
          <ac:chgData name="Boxbarnes, Marie" userId="262efed4-58bc-4445-8c71-674b67a8b5ca" providerId="ADAL" clId="{55E9E52C-3414-4EF0-ABA3-D03F03179A3E}" dt="2023-01-18T18:17:52.397" v="15" actId="1076"/>
          <ac:spMkLst>
            <pc:docMk/>
            <pc:sldMk cId="0" sldId="268"/>
            <ac:spMk id="32" creationId="{00000000-0000-0000-0000-000000000000}"/>
          </ac:spMkLst>
        </pc:spChg>
        <pc:spChg chg="mod">
          <ac:chgData name="Boxbarnes, Marie" userId="262efed4-58bc-4445-8c71-674b67a8b5ca" providerId="ADAL" clId="{55E9E52C-3414-4EF0-ABA3-D03F03179A3E}" dt="2023-01-18T18:17:58.830" v="16" actId="1076"/>
          <ac:spMkLst>
            <pc:docMk/>
            <pc:sldMk cId="0" sldId="268"/>
            <ac:spMk id="46" creationId="{00000000-0000-0000-0000-000000000000}"/>
          </ac:spMkLst>
        </pc:spChg>
        <pc:spChg chg="mod">
          <ac:chgData name="Boxbarnes, Marie" userId="262efed4-58bc-4445-8c71-674b67a8b5ca" providerId="ADAL" clId="{55E9E52C-3414-4EF0-ABA3-D03F03179A3E}" dt="2023-01-18T18:18:06.031" v="17" actId="1076"/>
          <ac:spMkLst>
            <pc:docMk/>
            <pc:sldMk cId="0" sldId="268"/>
            <ac:spMk id="47" creationId="{00000000-0000-0000-0000-000000000000}"/>
          </ac:spMkLst>
        </pc:spChg>
        <pc:grpChg chg="mod">
          <ac:chgData name="Boxbarnes, Marie" userId="262efed4-58bc-4445-8c71-674b67a8b5ca" providerId="ADAL" clId="{55E9E52C-3414-4EF0-ABA3-D03F03179A3E}" dt="2023-01-18T18:17:45.334" v="14" actId="1076"/>
          <ac:grpSpMkLst>
            <pc:docMk/>
            <pc:sldMk cId="0" sldId="268"/>
            <ac:grpSpMk id="9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6EB3C-F1C5-404B-A925-A41E5E3D74D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72813-5921-46F2-95B2-08E6ECC0F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1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Travis- keep moving forward…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3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10058400" y="0"/>
                </a:moveTo>
                <a:lnTo>
                  <a:pt x="0" y="0"/>
                </a:lnTo>
                <a:lnTo>
                  <a:pt x="0" y="7772400"/>
                </a:lnTo>
                <a:lnTo>
                  <a:pt x="10058400" y="77724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DEDE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68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F93B49-7139-434F-8E42-893C1B2CEDA2}" type="datetimeFigureOut">
              <a:rPr lang="en-US" altLang="en-US"/>
              <a:pPr/>
              <a:t>1/18/2023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8DBA4-CB57-41E3-A1B5-BD9C3F4D0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03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2340" y="545459"/>
            <a:ext cx="8273719" cy="1198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1200" y="3825747"/>
            <a:ext cx="141605" cy="14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7150" y="1381890"/>
            <a:ext cx="10172700" cy="6390640"/>
            <a:chOff x="-57150" y="1381890"/>
            <a:chExt cx="10172700" cy="6390640"/>
          </a:xfrm>
        </p:grpSpPr>
        <p:sp>
          <p:nvSpPr>
            <p:cNvPr id="4" name="object 4"/>
            <p:cNvSpPr/>
            <p:nvPr/>
          </p:nvSpPr>
          <p:spPr>
            <a:xfrm>
              <a:off x="0" y="1495044"/>
              <a:ext cx="10058400" cy="6277610"/>
            </a:xfrm>
            <a:custGeom>
              <a:avLst/>
              <a:gdLst/>
              <a:ahLst/>
              <a:cxnLst/>
              <a:rect l="l" t="t" r="r" b="b"/>
              <a:pathLst>
                <a:path w="10058400" h="6277609">
                  <a:moveTo>
                    <a:pt x="10058400" y="0"/>
                  </a:moveTo>
                  <a:lnTo>
                    <a:pt x="0" y="0"/>
                  </a:lnTo>
                  <a:lnTo>
                    <a:pt x="0" y="6277356"/>
                  </a:lnTo>
                  <a:lnTo>
                    <a:pt x="10058400" y="627735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EDE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439040"/>
              <a:ext cx="10058400" cy="98425"/>
            </a:xfrm>
            <a:custGeom>
              <a:avLst/>
              <a:gdLst/>
              <a:ahLst/>
              <a:cxnLst/>
              <a:rect l="l" t="t" r="r" b="b"/>
              <a:pathLst>
                <a:path w="10058400" h="98425">
                  <a:moveTo>
                    <a:pt x="0" y="98005"/>
                  </a:moveTo>
                  <a:lnTo>
                    <a:pt x="4649724" y="98005"/>
                  </a:lnTo>
                  <a:lnTo>
                    <a:pt x="5029200" y="0"/>
                  </a:lnTo>
                  <a:lnTo>
                    <a:pt x="5401056" y="98005"/>
                  </a:lnTo>
                  <a:lnTo>
                    <a:pt x="10058400" y="98005"/>
                  </a:lnTo>
                </a:path>
              </a:pathLst>
            </a:custGeom>
            <a:ln w="114300">
              <a:solidFill>
                <a:srgbClr val="DEDE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28600" y="30442"/>
            <a:ext cx="10058405" cy="1221780"/>
            <a:chOff x="-5" y="187341"/>
            <a:chExt cx="10058405" cy="1324610"/>
          </a:xfrm>
        </p:grpSpPr>
        <p:sp>
          <p:nvSpPr>
            <p:cNvPr id="7" name="object 7"/>
            <p:cNvSpPr/>
            <p:nvPr/>
          </p:nvSpPr>
          <p:spPr>
            <a:xfrm>
              <a:off x="-5" y="187341"/>
              <a:ext cx="10058400" cy="1324610"/>
            </a:xfrm>
            <a:custGeom>
              <a:avLst/>
              <a:gdLst/>
              <a:ahLst/>
              <a:cxnLst/>
              <a:rect l="l" t="t" r="r" b="b"/>
              <a:pathLst>
                <a:path w="10058400" h="1324610">
                  <a:moveTo>
                    <a:pt x="10058400" y="0"/>
                  </a:moveTo>
                  <a:lnTo>
                    <a:pt x="0" y="0"/>
                  </a:lnTo>
                  <a:lnTo>
                    <a:pt x="0" y="1324229"/>
                  </a:lnTo>
                  <a:lnTo>
                    <a:pt x="4637278" y="1324229"/>
                  </a:lnTo>
                  <a:lnTo>
                    <a:pt x="5022850" y="1195971"/>
                  </a:lnTo>
                  <a:lnTo>
                    <a:pt x="5377751" y="1324229"/>
                  </a:lnTo>
                  <a:lnTo>
                    <a:pt x="10058400" y="1324229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EDE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195958"/>
              <a:ext cx="10058400" cy="128905"/>
            </a:xfrm>
            <a:custGeom>
              <a:avLst/>
              <a:gdLst/>
              <a:ahLst/>
              <a:cxnLst/>
              <a:rect l="l" t="t" r="r" b="b"/>
              <a:pathLst>
                <a:path w="10058400" h="128905">
                  <a:moveTo>
                    <a:pt x="0" y="128282"/>
                  </a:moveTo>
                  <a:lnTo>
                    <a:pt x="4637277" y="128282"/>
                  </a:lnTo>
                  <a:lnTo>
                    <a:pt x="5022849" y="0"/>
                  </a:lnTo>
                  <a:lnTo>
                    <a:pt x="5377751" y="128282"/>
                  </a:lnTo>
                  <a:lnTo>
                    <a:pt x="10058400" y="128282"/>
                  </a:lnTo>
                </a:path>
              </a:pathLst>
            </a:custGeom>
            <a:ln w="12700">
              <a:solidFill>
                <a:srgbClr val="DEDE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-6350" y="2096506"/>
            <a:ext cx="10064750" cy="5640070"/>
            <a:chOff x="0" y="2139238"/>
            <a:chExt cx="10064750" cy="5640070"/>
          </a:xfrm>
        </p:grpSpPr>
        <p:sp>
          <p:nvSpPr>
            <p:cNvPr id="10" name="object 10"/>
            <p:cNvSpPr/>
            <p:nvPr/>
          </p:nvSpPr>
          <p:spPr>
            <a:xfrm>
              <a:off x="6355" y="2145593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FED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50" y="2145588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FED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55" y="3288022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F8B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50" y="3288017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F8B4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55" y="4714623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AE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50" y="4714624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AED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5" y="6166610"/>
              <a:ext cx="10052050" cy="1605915"/>
            </a:xfrm>
            <a:custGeom>
              <a:avLst/>
              <a:gdLst/>
              <a:ahLst/>
              <a:cxnLst/>
              <a:rect l="l" t="t" r="r" b="b"/>
              <a:pathLst>
                <a:path w="10052050" h="1605915">
                  <a:moveTo>
                    <a:pt x="5080000" y="0"/>
                  </a:moveTo>
                  <a:lnTo>
                    <a:pt x="0" y="459943"/>
                  </a:lnTo>
                  <a:lnTo>
                    <a:pt x="0" y="1605788"/>
                  </a:lnTo>
                  <a:lnTo>
                    <a:pt x="10052050" y="160578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A6D8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50" y="6166611"/>
              <a:ext cx="10052050" cy="1605915"/>
            </a:xfrm>
            <a:custGeom>
              <a:avLst/>
              <a:gdLst/>
              <a:ahLst/>
              <a:cxnLst/>
              <a:rect l="l" t="t" r="r" b="b"/>
              <a:pathLst>
                <a:path w="10052050" h="1605915">
                  <a:moveTo>
                    <a:pt x="5080000" y="0"/>
                  </a:moveTo>
                  <a:lnTo>
                    <a:pt x="0" y="459943"/>
                  </a:lnTo>
                  <a:lnTo>
                    <a:pt x="0" y="1605788"/>
                  </a:lnTo>
                </a:path>
                <a:path w="10052050" h="1605915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A6D8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02184" y="3587973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182" y="4169578"/>
            <a:ext cx="1186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6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200" b="1" spc="25" dirty="0">
                <a:solidFill>
                  <a:srgbClr val="231F20"/>
                </a:solidFill>
                <a:latin typeface="Calibri"/>
                <a:cs typeface="Calibri"/>
              </a:rPr>
              <a:t>building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a  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culture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200" b="1" spc="5" dirty="0">
                <a:solidFill>
                  <a:srgbClr val="231F20"/>
                </a:solidFill>
                <a:latin typeface="Calibri"/>
                <a:cs typeface="Calibri"/>
              </a:rPr>
              <a:t>student  support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726" y="4916541"/>
            <a:ext cx="1137285" cy="124333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05"/>
              </a:spcBef>
            </a:pPr>
            <a:r>
              <a:rPr sz="36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  <a:p>
            <a:pPr marL="34925" marR="5080" indent="-22860" algn="just">
              <a:lnSpc>
                <a:spcPct val="100000"/>
              </a:lnSpc>
              <a:spcBef>
                <a:spcPts val="240"/>
              </a:spcBef>
            </a:pPr>
            <a:r>
              <a:rPr sz="1200" b="1" spc="-6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equipping 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empowering 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leaders </a:t>
            </a:r>
            <a:r>
              <a:rPr sz="1200" b="1" spc="-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staff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6177" y="6322053"/>
            <a:ext cx="1611630" cy="107823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15"/>
              </a:spcBef>
            </a:pPr>
            <a:r>
              <a:rPr sz="36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4</a:t>
            </a:r>
            <a:endParaRPr sz="36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70"/>
              </a:spcBef>
            </a:pPr>
            <a:r>
              <a:rPr sz="1200" b="1" spc="-65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200" b="1" dirty="0">
                <a:solidFill>
                  <a:srgbClr val="231F20"/>
                </a:solidFill>
                <a:latin typeface="Calibri"/>
                <a:cs typeface="Calibri"/>
              </a:rPr>
              <a:t>creating a </a:t>
            </a:r>
            <a:r>
              <a:rPr lang="en-US" sz="1200" b="1" spc="-10" dirty="0">
                <a:solidFill>
                  <a:srgbClr val="231F20"/>
                </a:solidFill>
                <a:latin typeface="Calibri"/>
                <a:cs typeface="Calibri"/>
              </a:rPr>
              <a:t>school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lang="en-US" sz="1200" b="1" spc="-15" dirty="0">
                <a:solidFill>
                  <a:srgbClr val="231F20"/>
                </a:solidFill>
                <a:latin typeface="Calibri"/>
                <a:cs typeface="Calibri"/>
              </a:rPr>
              <a:t>that supports all students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838200" y="551690"/>
            <a:ext cx="3581400" cy="111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sz="1700" spc="-95" dirty="0"/>
              <a:t>Mission</a:t>
            </a:r>
            <a:br>
              <a:rPr lang="en-US" sz="1700" spc="-95" dirty="0"/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Coretta Scott King Young Women’s Leadership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Academy is dedicated to developing leading ladies who strive for excellence in all endeavors.  </a:t>
            </a:r>
            <a:br>
              <a:rPr lang="en-US" sz="1000" dirty="0">
                <a:solidFill>
                  <a:schemeClr val="tx1"/>
                </a:solidFill>
              </a:rPr>
            </a:br>
            <a:endParaRPr sz="1000" dirty="0"/>
          </a:p>
        </p:txBody>
      </p:sp>
      <p:sp>
        <p:nvSpPr>
          <p:cNvPr id="31" name="object 31"/>
          <p:cNvSpPr txBox="1"/>
          <p:nvPr/>
        </p:nvSpPr>
        <p:spPr>
          <a:xfrm>
            <a:off x="4893471" y="538736"/>
            <a:ext cx="4163060" cy="46679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200"/>
              </a:spcBef>
            </a:pPr>
            <a:r>
              <a:rPr sz="1700" b="1" spc="-125" dirty="0">
                <a:solidFill>
                  <a:srgbClr val="231F20"/>
                </a:solidFill>
                <a:latin typeface="Arial"/>
                <a:cs typeface="Arial"/>
              </a:rPr>
              <a:t>Vision</a:t>
            </a:r>
            <a:endParaRPr lang="en-US" sz="1700" b="1" spc="-125" dirty="0">
              <a:solidFill>
                <a:srgbClr val="231F20"/>
              </a:solidFill>
              <a:latin typeface="Arial"/>
              <a:cs typeface="Arial"/>
            </a:endParaRPr>
          </a:p>
          <a:p>
            <a:pPr marR="3810" algn="ctr">
              <a:lnSpc>
                <a:spcPct val="100000"/>
              </a:lnSpc>
              <a:spcBef>
                <a:spcPts val="200"/>
              </a:spcBef>
            </a:pPr>
            <a:r>
              <a:rPr lang="en-US" sz="1000" spc="-125" dirty="0">
                <a:solidFill>
                  <a:srgbClr val="231F20"/>
                </a:solidFill>
                <a:latin typeface="Arial"/>
                <a:cs typeface="Arial"/>
              </a:rPr>
              <a:t>All  CSKYWLA  scholars  will l  become  globally  conscious     college  and   career   ready  STEMinists  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81325" y="2371833"/>
            <a:ext cx="3590925" cy="897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Maintain 100% Graduation Rate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Increase Milestone performance by 5%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Increase the number of students taking AP courses and passing courses with a 3 or more by 5%.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All students will maintain 90% course completion.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102766" y="2437634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1944" y="3020824"/>
            <a:ext cx="1662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" marR="5080" indent="-290195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fostering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academic 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excellence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1200" b="1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231F20"/>
                </a:solidFill>
                <a:latin typeface="Calibri"/>
                <a:cs typeface="Calibri"/>
              </a:rPr>
              <a:t>all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17790" y="7564041"/>
            <a:ext cx="23406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Atlanta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Public Schools 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sz="8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2020-2025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Strategic</a:t>
            </a:r>
            <a:r>
              <a:rPr sz="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1" name="object 30"/>
          <p:cNvSpPr txBox="1">
            <a:spLocks/>
          </p:cNvSpPr>
          <p:nvPr/>
        </p:nvSpPr>
        <p:spPr>
          <a:xfrm>
            <a:off x="6350" y="90889"/>
            <a:ext cx="10052050" cy="271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1700" kern="0" spc="-95" dirty="0"/>
              <a:t>Coretta Scott King YWLA</a:t>
            </a:r>
            <a:endParaRPr lang="en-US" sz="1700" kern="0" dirty="0"/>
          </a:p>
        </p:txBody>
      </p:sp>
      <p:sp>
        <p:nvSpPr>
          <p:cNvPr id="43" name="Rectangle 42"/>
          <p:cNvSpPr/>
          <p:nvPr/>
        </p:nvSpPr>
        <p:spPr>
          <a:xfrm>
            <a:off x="3486149" y="1510575"/>
            <a:ext cx="30861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Key Performance Indicators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1781515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CCRPI – MS CCRPI – HS Overall CCRPI - </a:t>
            </a:r>
          </a:p>
        </p:txBody>
      </p:sp>
      <p:sp>
        <p:nvSpPr>
          <p:cNvPr id="46" name="object 32"/>
          <p:cNvSpPr txBox="1"/>
          <p:nvPr/>
        </p:nvSpPr>
        <p:spPr>
          <a:xfrm>
            <a:off x="2411670" y="3445979"/>
            <a:ext cx="4419600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 lvl="1" indent="-228600" algn="ctr">
              <a:spcAft>
                <a:spcPts val="225"/>
              </a:spcAft>
              <a:buAutoNum type="arabicPeriod"/>
            </a:pP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Develop a performing arts program to support the growth and development of performing arts talented learners.</a:t>
            </a:r>
          </a:p>
          <a:p>
            <a:pPr algn="ctr">
              <a:spcAft>
                <a:spcPts val="225"/>
              </a:spcAft>
            </a:pP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2. Differentiate Instruction to meet specific learning needs of all students.</a:t>
            </a:r>
          </a:p>
          <a:p>
            <a:pPr algn="ctr">
              <a:spcAft>
                <a:spcPts val="225"/>
              </a:spcAft>
            </a:pP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3. Incorporate technology in every classroom to support student learning needs through the Verizon Innovative Grant</a:t>
            </a:r>
          </a:p>
          <a:p>
            <a:pPr algn="ctr">
              <a:spcAft>
                <a:spcPts val="225"/>
              </a:spcAft>
            </a:pP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4. Establish Graduation team to track  and provided targeted support for each Cohort 2021/2022 senior.</a:t>
            </a:r>
          </a:p>
          <a:p>
            <a:pPr algn="ctr">
              <a:spcAft>
                <a:spcPts val="225"/>
              </a:spcAft>
            </a:pPr>
            <a:r>
              <a:rPr 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5. Establish attendance committee led by the SSW to identify and support those students with an attendance rate below 80%.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tabLst>
                <a:tab pos="127000" algn="l"/>
              </a:tabLst>
            </a:pPr>
            <a:endParaRPr lang="en-US" sz="100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tabLst>
                <a:tab pos="127000" algn="l"/>
              </a:tabLst>
            </a:pPr>
            <a:r>
              <a:rPr lang="en-US" sz="1100" dirty="0">
                <a:latin typeface="Arial"/>
                <a:cs typeface="Arial"/>
              </a:rPr>
              <a:t> 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32"/>
          <p:cNvSpPr txBox="1"/>
          <p:nvPr/>
        </p:nvSpPr>
        <p:spPr>
          <a:xfrm>
            <a:off x="2990845" y="5183283"/>
            <a:ext cx="3581405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050" dirty="0">
                <a:solidFill>
                  <a:srgbClr val="231F20"/>
                </a:solidFill>
                <a:latin typeface="Arial"/>
                <a:cs typeface="Arial"/>
              </a:rPr>
              <a:t>50% of leadership team Trauma Informed certified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050" dirty="0">
                <a:solidFill>
                  <a:srgbClr val="231F20"/>
                </a:solidFill>
                <a:latin typeface="Arial"/>
                <a:cs typeface="Arial"/>
              </a:rPr>
              <a:t>100% leadership team will be trained on Restorative Practice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050" dirty="0">
                <a:solidFill>
                  <a:srgbClr val="231F20"/>
                </a:solidFill>
                <a:latin typeface="Arial"/>
                <a:cs typeface="Arial"/>
              </a:rPr>
              <a:t>Teachers will engage in weekly  data driven PLCs  designed to support explicit instruction, lesson internalization, and instructional best practices.</a:t>
            </a: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32"/>
          <p:cNvSpPr txBox="1"/>
          <p:nvPr/>
        </p:nvSpPr>
        <p:spPr>
          <a:xfrm>
            <a:off x="2352675" y="6533759"/>
            <a:ext cx="3590925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endParaRPr lang="en-US" sz="110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7297623"/>
            <a:ext cx="23406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Atlanta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Public Schools 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sz="8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2020-2025 </a:t>
            </a:r>
            <a:r>
              <a:rPr sz="800" spc="5" dirty="0">
                <a:solidFill>
                  <a:srgbClr val="231F20"/>
                </a:solidFill>
                <a:latin typeface="Arial"/>
                <a:cs typeface="Arial"/>
              </a:rPr>
              <a:t>Strategic</a:t>
            </a:r>
            <a:r>
              <a:rPr sz="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92923" y="2359863"/>
            <a:ext cx="4279900" cy="4937760"/>
            <a:chOff x="749808" y="1975104"/>
            <a:chExt cx="4279900" cy="4937760"/>
          </a:xfrm>
        </p:grpSpPr>
        <p:sp>
          <p:nvSpPr>
            <p:cNvPr id="7" name="object 7"/>
            <p:cNvSpPr/>
            <p:nvPr/>
          </p:nvSpPr>
          <p:spPr>
            <a:xfrm>
              <a:off x="756158" y="1981454"/>
              <a:ext cx="4267200" cy="4925060"/>
            </a:xfrm>
            <a:custGeom>
              <a:avLst/>
              <a:gdLst/>
              <a:ahLst/>
              <a:cxnLst/>
              <a:rect l="l" t="t" r="r" b="b"/>
              <a:pathLst>
                <a:path w="4267200" h="4925059">
                  <a:moveTo>
                    <a:pt x="4266692" y="0"/>
                  </a:moveTo>
                  <a:lnTo>
                    <a:pt x="0" y="0"/>
                  </a:lnTo>
                  <a:lnTo>
                    <a:pt x="0" y="4925060"/>
                  </a:lnTo>
                  <a:lnTo>
                    <a:pt x="4266692" y="4925060"/>
                  </a:lnTo>
                  <a:lnTo>
                    <a:pt x="4266692" y="0"/>
                  </a:lnTo>
                  <a:close/>
                </a:path>
              </a:pathLst>
            </a:custGeom>
            <a:solidFill>
              <a:srgbClr val="FED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6158" y="1981454"/>
              <a:ext cx="4267200" cy="4925060"/>
            </a:xfrm>
            <a:custGeom>
              <a:avLst/>
              <a:gdLst/>
              <a:ahLst/>
              <a:cxnLst/>
              <a:rect l="l" t="t" r="r" b="b"/>
              <a:pathLst>
                <a:path w="4267200" h="4925059">
                  <a:moveTo>
                    <a:pt x="0" y="4925060"/>
                  </a:moveTo>
                  <a:lnTo>
                    <a:pt x="4266692" y="4925060"/>
                  </a:lnTo>
                  <a:lnTo>
                    <a:pt x="4266692" y="0"/>
                  </a:lnTo>
                  <a:lnTo>
                    <a:pt x="0" y="0"/>
                  </a:lnTo>
                  <a:lnTo>
                    <a:pt x="0" y="4925060"/>
                  </a:lnTo>
                  <a:close/>
                </a:path>
              </a:pathLst>
            </a:custGeom>
            <a:ln w="12700">
              <a:solidFill>
                <a:srgbClr val="FEDB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02368" y="6074876"/>
            <a:ext cx="3507104" cy="83163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Strategies</a:t>
            </a:r>
            <a:endParaRPr dirty="0">
              <a:latin typeface="Arial"/>
              <a:cs typeface="Arial"/>
            </a:endParaRP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the Amazon Engineering program to adopt the 6-8 curriculum for middle school computer science. </a:t>
            </a:r>
          </a:p>
        </p:txBody>
      </p:sp>
      <p:sp>
        <p:nvSpPr>
          <p:cNvPr id="14" name="object 14"/>
          <p:cNvSpPr/>
          <p:nvPr/>
        </p:nvSpPr>
        <p:spPr>
          <a:xfrm>
            <a:off x="5405104" y="2340915"/>
            <a:ext cx="4267200" cy="4925060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F8B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38257" y="3220633"/>
            <a:ext cx="3235325" cy="665567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57200" marR="7620" indent="-457200">
              <a:lnSpc>
                <a:spcPts val="2400"/>
              </a:lnSpc>
              <a:spcBef>
                <a:spcPts val="580"/>
              </a:spcBef>
              <a:tabLst>
                <a:tab pos="456565" algn="l"/>
              </a:tabLst>
            </a:pPr>
            <a:r>
              <a:rPr sz="24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b="1" spc="-110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b="1" spc="-70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b="1" spc="-130" dirty="0">
                <a:solidFill>
                  <a:srgbClr val="231F20"/>
                </a:solidFill>
                <a:latin typeface="Arial"/>
                <a:cs typeface="Arial"/>
              </a:rPr>
              <a:t>fostering  </a:t>
            </a:r>
            <a:r>
              <a:rPr b="1" spc="-80" dirty="0">
                <a:solidFill>
                  <a:srgbClr val="231F20"/>
                </a:solidFill>
                <a:latin typeface="Arial"/>
                <a:cs typeface="Arial"/>
              </a:rPr>
              <a:t>academic</a:t>
            </a:r>
            <a:r>
              <a:rPr b="1" spc="-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-114" dirty="0">
                <a:solidFill>
                  <a:srgbClr val="231F20"/>
                </a:solidFill>
                <a:latin typeface="Arial"/>
                <a:cs typeface="Arial"/>
              </a:rPr>
              <a:t>excellence  </a:t>
            </a:r>
            <a:r>
              <a:rPr b="1" spc="-8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b="1" spc="-2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b="1" spc="-14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09257" y="3162095"/>
            <a:ext cx="38588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640"/>
              </a:lnSpc>
              <a:spcBef>
                <a:spcPts val="100"/>
              </a:spcBef>
              <a:tabLst>
                <a:tab pos="456565" algn="l"/>
              </a:tabLst>
            </a:pPr>
            <a:r>
              <a:rPr sz="24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2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400" b="1" spc="-110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2400" b="1" spc="-7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400" b="1" spc="-4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35" dirty="0">
                <a:solidFill>
                  <a:srgbClr val="231F20"/>
                </a:solidFill>
                <a:latin typeface="Arial"/>
                <a:cs typeface="Arial"/>
              </a:rPr>
              <a:t>building </a:t>
            </a:r>
            <a:r>
              <a:rPr sz="2400" b="1" spc="4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L="457200">
              <a:lnSpc>
                <a:spcPts val="2640"/>
              </a:lnSpc>
            </a:pPr>
            <a:r>
              <a:rPr sz="2400" b="1" spc="-110" dirty="0">
                <a:solidFill>
                  <a:srgbClr val="231F20"/>
                </a:solidFill>
                <a:latin typeface="Arial"/>
                <a:cs typeface="Arial"/>
              </a:rPr>
              <a:t>culture</a:t>
            </a:r>
            <a:r>
              <a:rPr sz="2400" b="1" spc="-2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400" b="1" spc="-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05" dirty="0">
                <a:solidFill>
                  <a:srgbClr val="231F20"/>
                </a:solidFill>
                <a:latin typeface="Arial"/>
                <a:cs typeface="Arial"/>
              </a:rPr>
              <a:t>student</a:t>
            </a:r>
            <a:r>
              <a:rPr sz="2400" b="1" spc="-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3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5616877" y="4262325"/>
            <a:ext cx="3851275" cy="4930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Priorities</a:t>
            </a:r>
            <a:endParaRPr dirty="0">
              <a:latin typeface="Arial"/>
              <a:cs typeface="Arial"/>
            </a:endParaRPr>
          </a:p>
          <a:p>
            <a:pPr marL="114300" marR="147320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Become a STEAM certified school</a:t>
            </a:r>
          </a:p>
        </p:txBody>
      </p:sp>
      <p:sp>
        <p:nvSpPr>
          <p:cNvPr id="20" name="object 10"/>
          <p:cNvSpPr txBox="1"/>
          <p:nvPr/>
        </p:nvSpPr>
        <p:spPr>
          <a:xfrm>
            <a:off x="5616877" y="5077514"/>
            <a:ext cx="3507104" cy="6751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Strategies</a:t>
            </a:r>
            <a:endParaRPr dirty="0">
              <a:latin typeface="Arial"/>
              <a:cs typeface="Arial"/>
            </a:endParaRP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Insert School Strategies here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Continued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872" y="4207068"/>
            <a:ext cx="3657600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spcAft>
                <a:spcPts val="225"/>
              </a:spcAft>
              <a:buAutoNum type="arabicPeriod"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Increase Milestone performance by 5% in all core areas.</a:t>
            </a:r>
          </a:p>
          <a:p>
            <a:pPr marL="228600" indent="-228600" algn="ctr">
              <a:spcAft>
                <a:spcPts val="225"/>
              </a:spcAft>
              <a:buAutoNum type="arabicPeriod"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Maintain a 100% graduation rate.</a:t>
            </a:r>
          </a:p>
          <a:p>
            <a:pPr marL="228600" indent="-228600" algn="ctr">
              <a:spcAft>
                <a:spcPts val="225"/>
              </a:spcAft>
              <a:buAutoNum type="arabicPeriod"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90% course completion rate for all classes</a:t>
            </a:r>
          </a:p>
          <a:p>
            <a:pPr marL="228600" indent="-228600" algn="ctr">
              <a:spcAft>
                <a:spcPts val="225"/>
              </a:spcAft>
              <a:buAutoNum type="arabicPeriod"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Increase the number of classes available for MS students to receive HS credit</a:t>
            </a:r>
          </a:p>
          <a:p>
            <a:pPr marL="228600" indent="-228600" algn="ctr">
              <a:spcAft>
                <a:spcPts val="225"/>
              </a:spcAft>
              <a:buAutoNum type="arabicPeriod"/>
            </a:pP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Expand the computer science program to include middle school scholars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04449-ED7A-4D29-BD0C-429332D92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5" r="-12" b="10335"/>
          <a:stretch/>
        </p:blipFill>
        <p:spPr>
          <a:xfrm>
            <a:off x="5717680" y="266318"/>
            <a:ext cx="3750472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365D91D-C09F-4DD3-89BA-672CFB2ED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7843" r="5669" b="7601"/>
          <a:stretch/>
        </p:blipFill>
        <p:spPr>
          <a:xfrm>
            <a:off x="1152874" y="-90251"/>
            <a:ext cx="3006090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1005" y="2592172"/>
            <a:ext cx="4267200" cy="4925060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A6D8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1507" y="2599939"/>
            <a:ext cx="4267200" cy="4925060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AED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4699" y="2705900"/>
            <a:ext cx="3310890" cy="10007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56565" marR="7620" indent="-457200">
              <a:lnSpc>
                <a:spcPts val="2400"/>
              </a:lnSpc>
              <a:spcBef>
                <a:spcPts val="580"/>
              </a:spcBef>
              <a:tabLst>
                <a:tab pos="456565" algn="l"/>
              </a:tabLst>
            </a:pPr>
            <a:r>
              <a:rPr sz="2400" u="heavy" spc="-5" dirty="0">
                <a:uFill>
                  <a:solidFill>
                    <a:srgbClr val="231F20"/>
                  </a:solidFill>
                </a:uFill>
              </a:rPr>
              <a:t>3</a:t>
            </a:r>
            <a:r>
              <a:rPr sz="2400" spc="-5" dirty="0"/>
              <a:t>	</a:t>
            </a:r>
            <a:r>
              <a:rPr sz="2400" spc="-110" dirty="0"/>
              <a:t>We </a:t>
            </a:r>
            <a:r>
              <a:rPr sz="2400" spc="-70" dirty="0"/>
              <a:t>are</a:t>
            </a:r>
            <a:r>
              <a:rPr sz="2400" spc="-545" dirty="0"/>
              <a:t> </a:t>
            </a:r>
            <a:r>
              <a:rPr sz="2400" spc="-125" dirty="0"/>
              <a:t>equipping </a:t>
            </a:r>
            <a:r>
              <a:rPr sz="2400" spc="-120" dirty="0"/>
              <a:t>and  </a:t>
            </a:r>
            <a:r>
              <a:rPr sz="2400" spc="-100" dirty="0"/>
              <a:t>empowering </a:t>
            </a:r>
            <a:r>
              <a:rPr sz="2400" spc="-114" dirty="0"/>
              <a:t>leaders  </a:t>
            </a:r>
            <a:r>
              <a:rPr sz="2400" spc="-195" dirty="0">
                <a:latin typeface="Century Gothic"/>
                <a:cs typeface="Century Gothic"/>
              </a:rPr>
              <a:t>and</a:t>
            </a:r>
            <a:r>
              <a:rPr sz="2400" spc="-250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staff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10200" y="2705900"/>
            <a:ext cx="3286760" cy="99770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marR="7620" indent="-457200">
              <a:lnSpc>
                <a:spcPts val="2400"/>
              </a:lnSpc>
              <a:spcBef>
                <a:spcPts val="580"/>
              </a:spcBef>
              <a:tabLst>
                <a:tab pos="469265" algn="l"/>
              </a:tabLst>
            </a:pPr>
            <a:r>
              <a:rPr sz="2400" b="1" u="heavy" spc="-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4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400" b="1" spc="-110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2400" b="1" spc="-70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400" b="1" spc="-105" dirty="0">
                <a:solidFill>
                  <a:srgbClr val="231F20"/>
                </a:solidFill>
                <a:latin typeface="Arial"/>
                <a:cs typeface="Arial"/>
              </a:rPr>
              <a:t>creating </a:t>
            </a:r>
            <a:r>
              <a:rPr sz="2400" b="1" spc="40" dirty="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lang="en-US" sz="2400" b="1" spc="-110" dirty="0">
                <a:solidFill>
                  <a:srgbClr val="231F20"/>
                </a:solidFill>
                <a:latin typeface="Arial"/>
                <a:cs typeface="Arial"/>
              </a:rPr>
              <a:t>school that supports all students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804699" y="4065740"/>
            <a:ext cx="3851275" cy="6623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Priorities</a:t>
            </a:r>
            <a:endParaRPr dirty="0">
              <a:latin typeface="Arial"/>
              <a:cs typeface="Arial"/>
            </a:endParaRPr>
          </a:p>
          <a:p>
            <a:pPr marL="114300" marR="147320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a </a:t>
            </a:r>
            <a:r>
              <a:rPr lang="en-US" sz="1100" dirty="0" err="1">
                <a:solidFill>
                  <a:srgbClr val="231F20"/>
                </a:solidFill>
                <a:latin typeface="Arial"/>
                <a:cs typeface="Arial"/>
              </a:rPr>
              <a:t>Biliteracy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Program to support  the bi-lingual certification of graduating seniors. </a:t>
            </a:r>
          </a:p>
        </p:txBody>
      </p:sp>
      <p:sp>
        <p:nvSpPr>
          <p:cNvPr id="17" name="object 10"/>
          <p:cNvSpPr txBox="1"/>
          <p:nvPr/>
        </p:nvSpPr>
        <p:spPr>
          <a:xfrm>
            <a:off x="749807" y="4899149"/>
            <a:ext cx="3990901" cy="206787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Strategies</a:t>
            </a:r>
            <a:endParaRPr dirty="0">
              <a:latin typeface="Arial"/>
              <a:cs typeface="Arial"/>
            </a:endParaRP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Expand the world languages program to include Japanese.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Create a karate course in lieu of Physical education to embrace the Japanese culture.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Schedule all incoming 6</a:t>
            </a:r>
            <a:r>
              <a:rPr lang="en-US" sz="1100" baseline="30000" dirty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grades in 9-week connections world language course for exposure and interest (German, French, Spanish, Japanese)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Schedule eligible 7</a:t>
            </a:r>
            <a:r>
              <a:rPr lang="en-US" sz="1100" baseline="30000" dirty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graders in language of preference through 12</a:t>
            </a:r>
            <a:r>
              <a:rPr lang="en-US" sz="1100" baseline="30000" dirty="0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grade bilingual test preparation .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endParaRPr lang="en-US" sz="110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5616877" y="3855049"/>
            <a:ext cx="3851275" cy="6623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Priorities</a:t>
            </a:r>
            <a:endParaRPr dirty="0">
              <a:latin typeface="Arial"/>
              <a:cs typeface="Arial"/>
            </a:endParaRPr>
          </a:p>
          <a:p>
            <a:pPr marL="114300" marR="147320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a Horticulture pathway  to support veterinary science and agricultural science.</a:t>
            </a:r>
          </a:p>
        </p:txBody>
      </p:sp>
      <p:sp>
        <p:nvSpPr>
          <p:cNvPr id="19" name="object 10"/>
          <p:cNvSpPr txBox="1"/>
          <p:nvPr/>
        </p:nvSpPr>
        <p:spPr>
          <a:xfrm>
            <a:off x="5616877" y="4899149"/>
            <a:ext cx="3507104" cy="205505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lang="en-US" b="1" spc="-55" dirty="0">
                <a:solidFill>
                  <a:srgbClr val="007DA4"/>
                </a:solidFill>
                <a:latin typeface="Arial"/>
                <a:cs typeface="Arial"/>
              </a:rPr>
              <a:t>School Strategies</a:t>
            </a:r>
            <a:endParaRPr dirty="0">
              <a:latin typeface="Arial"/>
              <a:cs typeface="Arial"/>
            </a:endParaRP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Partner with Gwinnett  technical college for veterinary tech program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Expand the CSK vegetable garden through community outreach and partnerships.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a Small animal care program to support a class pet in each classroom (middle School)</a:t>
            </a:r>
          </a:p>
          <a:p>
            <a:pPr marL="114300" marR="296545" indent="-114300">
              <a:lnSpc>
                <a:spcPct val="100000"/>
              </a:lnSpc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Partner with local veterinarians to support the care of animals in the veterinary  science program.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07525-1023-4D4D-82D7-16D3264A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92" y="12530"/>
            <a:ext cx="4676759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910FD-C967-47E8-A13B-BF497300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1553">
            <a:off x="549522" y="-256342"/>
            <a:ext cx="3942278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Image result for teacher icon"/>
          <p:cNvSpPr>
            <a:spLocks noChangeAspect="1" noChangeArrowheads="1"/>
          </p:cNvSpPr>
          <p:nvPr/>
        </p:nvSpPr>
        <p:spPr bwMode="auto">
          <a:xfrm>
            <a:off x="171133" y="-822210"/>
            <a:ext cx="335280" cy="3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pPr defTabSz="1005840"/>
            <a:endParaRPr lang="en-US" sz="1980">
              <a:solidFill>
                <a:srgbClr val="95A5A6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 rot="5400000">
            <a:off x="1252133" y="-1147013"/>
            <a:ext cx="7543799" cy="10066429"/>
            <a:chOff x="0" y="-76984"/>
            <a:chExt cx="6714387" cy="1972001"/>
          </a:xfrm>
          <a:solidFill>
            <a:schemeClr val="bg2">
              <a:lumMod val="50000"/>
            </a:schemeClr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538" y="527902"/>
              <a:ext cx="6711849" cy="1367115"/>
            </a:xfrm>
            <a:custGeom>
              <a:avLst/>
              <a:gdLst>
                <a:gd name="T0" fmla="*/ 0 w 9356"/>
                <a:gd name="T1" fmla="*/ 2153 h 2153"/>
                <a:gd name="T2" fmla="*/ 5155 w 9356"/>
                <a:gd name="T3" fmla="*/ 1145 h 2153"/>
                <a:gd name="T4" fmla="*/ 5835 w 9356"/>
                <a:gd name="T5" fmla="*/ 1595 h 2153"/>
                <a:gd name="T6" fmla="*/ 9356 w 9356"/>
                <a:gd name="T7" fmla="*/ 855 h 2153"/>
                <a:gd name="T8" fmla="*/ 9334 w 9356"/>
                <a:gd name="T9" fmla="*/ 0 h 2153"/>
                <a:gd name="T10" fmla="*/ 0 w 9356"/>
                <a:gd name="T11" fmla="*/ 0 h 2153"/>
                <a:gd name="T12" fmla="*/ 0 w 9356"/>
                <a:gd name="T13" fmla="*/ 2153 h 2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6" h="2153">
                  <a:moveTo>
                    <a:pt x="0" y="2153"/>
                  </a:moveTo>
                  <a:lnTo>
                    <a:pt x="5155" y="1145"/>
                  </a:lnTo>
                  <a:lnTo>
                    <a:pt x="5835" y="1595"/>
                  </a:lnTo>
                  <a:lnTo>
                    <a:pt x="9356" y="855"/>
                  </a:lnTo>
                  <a:lnTo>
                    <a:pt x="9334" y="0"/>
                  </a:lnTo>
                  <a:lnTo>
                    <a:pt x="0" y="0"/>
                  </a:lnTo>
                  <a:lnTo>
                    <a:pt x="0" y="2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00584" tIns="50292" rIns="100584" bIns="50292" anchor="t" anchorCtr="0" upright="1">
              <a:noAutofit/>
            </a:bodyPr>
            <a:lstStyle/>
            <a:p>
              <a:pPr defTabSz="1005840"/>
              <a:endParaRPr lang="en-US" sz="1980">
                <a:solidFill>
                  <a:srgbClr val="95A5A6"/>
                </a:solidFill>
                <a:latin typeface="Calibri" panose="020F0502020204030204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0" y="-76984"/>
              <a:ext cx="6714387" cy="1528080"/>
            </a:xfrm>
            <a:custGeom>
              <a:avLst/>
              <a:gdLst>
                <a:gd name="T0" fmla="*/ 0 w 9360"/>
                <a:gd name="T1" fmla="*/ 2037 h 2037"/>
                <a:gd name="T2" fmla="*/ 5155 w 9360"/>
                <a:gd name="T3" fmla="*/ 1086 h 2037"/>
                <a:gd name="T4" fmla="*/ 5835 w 9360"/>
                <a:gd name="T5" fmla="*/ 1509 h 2037"/>
                <a:gd name="T6" fmla="*/ 9360 w 9360"/>
                <a:gd name="T7" fmla="*/ 811 h 2037"/>
                <a:gd name="T8" fmla="*/ 9360 w 9360"/>
                <a:gd name="T9" fmla="*/ 0 h 2037"/>
                <a:gd name="T10" fmla="*/ 0 w 9360"/>
                <a:gd name="T11" fmla="*/ 0 h 2037"/>
                <a:gd name="T12" fmla="*/ 0 w 9360"/>
                <a:gd name="T13" fmla="*/ 2037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60" h="2037">
                  <a:moveTo>
                    <a:pt x="0" y="2037"/>
                  </a:moveTo>
                  <a:lnTo>
                    <a:pt x="5155" y="1086"/>
                  </a:lnTo>
                  <a:lnTo>
                    <a:pt x="5835" y="1509"/>
                  </a:lnTo>
                  <a:lnTo>
                    <a:pt x="9360" y="811"/>
                  </a:lnTo>
                  <a:lnTo>
                    <a:pt x="9360" y="0"/>
                  </a:lnTo>
                  <a:lnTo>
                    <a:pt x="0" y="0"/>
                  </a:lnTo>
                  <a:lnTo>
                    <a:pt x="0" y="20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100584" tIns="50292" rIns="100584" bIns="50292" anchor="t" anchorCtr="0" upright="1">
              <a:noAutofit/>
            </a:bodyPr>
            <a:lstStyle/>
            <a:p>
              <a:pPr defTabSz="1005840"/>
              <a:endParaRPr lang="en-US" sz="1980">
                <a:solidFill>
                  <a:srgbClr val="95A5A6"/>
                </a:solidFill>
                <a:latin typeface="Calibri" panose="020F0502020204030204"/>
              </a:endParaRPr>
            </a:p>
          </p:txBody>
        </p:sp>
      </p:grpSp>
      <p:pic>
        <p:nvPicPr>
          <p:cNvPr id="37" name="Picture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61" y="182567"/>
            <a:ext cx="1554861" cy="695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8200" y="3234185"/>
            <a:ext cx="52219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5840"/>
            <a:r>
              <a:rPr lang="en-US" sz="3200" b="1" dirty="0">
                <a:solidFill>
                  <a:prstClr val="white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CSKYWLA Scholars will be Globally Conscious College and Career Ready STEAMinists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5684" y="7292179"/>
            <a:ext cx="48442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840"/>
            <a:fld id="{45D81850-68F2-4D51-99B0-0DCCB2288D73}" type="slidenum">
              <a:rPr lang="en-US" sz="1980">
                <a:solidFill>
                  <a:prstClr val="white"/>
                </a:solidFill>
                <a:latin typeface="Calibri" panose="020F0502020204030204"/>
              </a:rPr>
              <a:pPr defTabSz="1005840"/>
              <a:t>4</a:t>
            </a:fld>
            <a:endParaRPr lang="en-US" sz="198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4009ACD-4B30-4833-94C3-23C6496A6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" y="5552127"/>
            <a:ext cx="1995082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3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1200" y="3825747"/>
            <a:ext cx="141605" cy="14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57150" y="1381890"/>
            <a:ext cx="10172700" cy="6390640"/>
            <a:chOff x="-57150" y="1381890"/>
            <a:chExt cx="10172700" cy="6390640"/>
          </a:xfrm>
        </p:grpSpPr>
        <p:sp>
          <p:nvSpPr>
            <p:cNvPr id="4" name="object 4"/>
            <p:cNvSpPr/>
            <p:nvPr/>
          </p:nvSpPr>
          <p:spPr>
            <a:xfrm>
              <a:off x="0" y="1495044"/>
              <a:ext cx="10058400" cy="6277610"/>
            </a:xfrm>
            <a:custGeom>
              <a:avLst/>
              <a:gdLst/>
              <a:ahLst/>
              <a:cxnLst/>
              <a:rect l="l" t="t" r="r" b="b"/>
              <a:pathLst>
                <a:path w="10058400" h="6277609">
                  <a:moveTo>
                    <a:pt x="10058400" y="0"/>
                  </a:moveTo>
                  <a:lnTo>
                    <a:pt x="0" y="0"/>
                  </a:lnTo>
                  <a:lnTo>
                    <a:pt x="0" y="6277356"/>
                  </a:lnTo>
                  <a:lnTo>
                    <a:pt x="10058400" y="627735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EDE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439040"/>
              <a:ext cx="10058400" cy="98425"/>
            </a:xfrm>
            <a:custGeom>
              <a:avLst/>
              <a:gdLst/>
              <a:ahLst/>
              <a:cxnLst/>
              <a:rect l="l" t="t" r="r" b="b"/>
              <a:pathLst>
                <a:path w="10058400" h="98425">
                  <a:moveTo>
                    <a:pt x="0" y="98005"/>
                  </a:moveTo>
                  <a:lnTo>
                    <a:pt x="4649724" y="98005"/>
                  </a:lnTo>
                  <a:lnTo>
                    <a:pt x="5029200" y="0"/>
                  </a:lnTo>
                  <a:lnTo>
                    <a:pt x="5401056" y="98005"/>
                  </a:lnTo>
                  <a:lnTo>
                    <a:pt x="10058400" y="98005"/>
                  </a:lnTo>
                </a:path>
              </a:pathLst>
            </a:custGeom>
            <a:ln w="114300">
              <a:solidFill>
                <a:srgbClr val="DEDEE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6349" y="0"/>
            <a:ext cx="10071100" cy="1330960"/>
            <a:chOff x="-6349" y="0"/>
            <a:chExt cx="10071100" cy="133096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0058400" cy="1324610"/>
            </a:xfrm>
            <a:custGeom>
              <a:avLst/>
              <a:gdLst/>
              <a:ahLst/>
              <a:cxnLst/>
              <a:rect l="l" t="t" r="r" b="b"/>
              <a:pathLst>
                <a:path w="10058400" h="1324610">
                  <a:moveTo>
                    <a:pt x="10058400" y="0"/>
                  </a:moveTo>
                  <a:lnTo>
                    <a:pt x="0" y="0"/>
                  </a:lnTo>
                  <a:lnTo>
                    <a:pt x="0" y="1324229"/>
                  </a:lnTo>
                  <a:lnTo>
                    <a:pt x="4637278" y="1324229"/>
                  </a:lnTo>
                  <a:lnTo>
                    <a:pt x="5022850" y="1195971"/>
                  </a:lnTo>
                  <a:lnTo>
                    <a:pt x="5377751" y="1324229"/>
                  </a:lnTo>
                  <a:lnTo>
                    <a:pt x="10058400" y="1324229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DEDE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195958"/>
              <a:ext cx="10058400" cy="128905"/>
            </a:xfrm>
            <a:custGeom>
              <a:avLst/>
              <a:gdLst/>
              <a:ahLst/>
              <a:cxnLst/>
              <a:rect l="l" t="t" r="r" b="b"/>
              <a:pathLst>
                <a:path w="10058400" h="128905">
                  <a:moveTo>
                    <a:pt x="0" y="128282"/>
                  </a:moveTo>
                  <a:lnTo>
                    <a:pt x="4637277" y="128282"/>
                  </a:lnTo>
                  <a:lnTo>
                    <a:pt x="5022849" y="0"/>
                  </a:lnTo>
                  <a:lnTo>
                    <a:pt x="5377751" y="128282"/>
                  </a:lnTo>
                  <a:lnTo>
                    <a:pt x="10058400" y="128282"/>
                  </a:lnTo>
                </a:path>
              </a:pathLst>
            </a:custGeom>
            <a:ln w="12700">
              <a:solidFill>
                <a:srgbClr val="DEDEE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0" y="2139238"/>
            <a:ext cx="10064750" cy="5640070"/>
            <a:chOff x="0" y="2139238"/>
            <a:chExt cx="10064750" cy="5640070"/>
          </a:xfrm>
        </p:grpSpPr>
        <p:sp>
          <p:nvSpPr>
            <p:cNvPr id="10" name="object 10"/>
            <p:cNvSpPr/>
            <p:nvPr/>
          </p:nvSpPr>
          <p:spPr>
            <a:xfrm>
              <a:off x="6355" y="2145593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FEDB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350" y="2145588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FEDB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355" y="3288022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F8B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350" y="3288017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F8B48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355" y="4714623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AED2A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350" y="4714624"/>
              <a:ext cx="10052050" cy="2557780"/>
            </a:xfrm>
            <a:custGeom>
              <a:avLst/>
              <a:gdLst/>
              <a:ahLst/>
              <a:cxnLst/>
              <a:rect l="l" t="t" r="r" b="b"/>
              <a:pathLst>
                <a:path w="10052050" h="2557779">
                  <a:moveTo>
                    <a:pt x="5080000" y="0"/>
                  </a:moveTo>
                  <a:lnTo>
                    <a:pt x="0" y="459943"/>
                  </a:lnTo>
                  <a:lnTo>
                    <a:pt x="0" y="2557538"/>
                  </a:lnTo>
                  <a:lnTo>
                    <a:pt x="10052050" y="2557538"/>
                  </a:lnTo>
                </a:path>
                <a:path w="10052050" h="2557779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AED2A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355" y="6166610"/>
              <a:ext cx="10052050" cy="1605915"/>
            </a:xfrm>
            <a:custGeom>
              <a:avLst/>
              <a:gdLst/>
              <a:ahLst/>
              <a:cxnLst/>
              <a:rect l="l" t="t" r="r" b="b"/>
              <a:pathLst>
                <a:path w="10052050" h="1605915">
                  <a:moveTo>
                    <a:pt x="5080000" y="0"/>
                  </a:moveTo>
                  <a:lnTo>
                    <a:pt x="0" y="459943"/>
                  </a:lnTo>
                  <a:lnTo>
                    <a:pt x="0" y="1605788"/>
                  </a:lnTo>
                  <a:lnTo>
                    <a:pt x="10052050" y="1605788"/>
                  </a:lnTo>
                  <a:lnTo>
                    <a:pt x="10052050" y="450164"/>
                  </a:lnTo>
                  <a:lnTo>
                    <a:pt x="5080000" y="0"/>
                  </a:lnTo>
                  <a:close/>
                </a:path>
              </a:pathLst>
            </a:custGeom>
            <a:solidFill>
              <a:srgbClr val="A6D8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350" y="6166611"/>
              <a:ext cx="10052050" cy="1605915"/>
            </a:xfrm>
            <a:custGeom>
              <a:avLst/>
              <a:gdLst/>
              <a:ahLst/>
              <a:cxnLst/>
              <a:rect l="l" t="t" r="r" b="b"/>
              <a:pathLst>
                <a:path w="10052050" h="1605915">
                  <a:moveTo>
                    <a:pt x="5080000" y="0"/>
                  </a:moveTo>
                  <a:lnTo>
                    <a:pt x="0" y="459943"/>
                  </a:lnTo>
                  <a:lnTo>
                    <a:pt x="0" y="1605788"/>
                  </a:lnTo>
                </a:path>
                <a:path w="10052050" h="1605915">
                  <a:moveTo>
                    <a:pt x="10052050" y="450169"/>
                  </a:moveTo>
                  <a:lnTo>
                    <a:pt x="5080000" y="0"/>
                  </a:lnTo>
                </a:path>
              </a:pathLst>
            </a:custGeom>
            <a:ln w="12700">
              <a:solidFill>
                <a:srgbClr val="A6D8E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02184" y="3587973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2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182" y="4169578"/>
            <a:ext cx="1186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12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building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 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culture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student  support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726" y="4916541"/>
            <a:ext cx="1137285" cy="124333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3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925" marR="5080" lvl="0" indent="-22860" algn="just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equipping 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empowering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leaders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2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staff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6177" y="6322053"/>
            <a:ext cx="1611630" cy="107823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9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4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creating a 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school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lang="en-US" sz="12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supports all students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0" y="425417"/>
            <a:ext cx="502920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700" spc="-95" dirty="0"/>
              <a:t>Mission</a:t>
            </a:r>
            <a:br>
              <a:rPr lang="en-US" sz="1700" spc="-95" dirty="0"/>
            </a:br>
            <a:r>
              <a:rPr lang="en-US" sz="1000" b="0" kern="1200" spc="-20" dirty="0">
                <a:solidFill>
                  <a:srgbClr val="007DA4"/>
                </a:solidFill>
                <a:ea typeface="+mn-ea"/>
              </a:rPr>
              <a:t>Garden Hills Elementary School will develop inquiring,</a:t>
            </a:r>
            <a:br>
              <a:rPr lang="en-US" sz="1000" b="0" kern="1200" spc="-20" dirty="0">
                <a:solidFill>
                  <a:srgbClr val="007DA4"/>
                </a:solidFill>
                <a:ea typeface="+mn-ea"/>
              </a:rPr>
            </a:br>
            <a:r>
              <a:rPr lang="en-US" sz="1000" b="0" kern="1200" spc="-20" dirty="0">
                <a:solidFill>
                  <a:srgbClr val="007DA4"/>
                </a:solidFill>
                <a:ea typeface="+mn-ea"/>
              </a:rPr>
              <a:t>knowledgeable and caring young people who are well informed</a:t>
            </a:r>
            <a:br>
              <a:rPr lang="en-US" sz="1000" b="0" kern="1200" spc="-20" dirty="0">
                <a:solidFill>
                  <a:srgbClr val="007DA4"/>
                </a:solidFill>
                <a:ea typeface="+mn-ea"/>
              </a:rPr>
            </a:br>
            <a:r>
              <a:rPr lang="en-US" sz="1000" b="0" kern="1200" spc="-20" dirty="0">
                <a:solidFill>
                  <a:srgbClr val="007DA4"/>
                </a:solidFill>
                <a:ea typeface="+mn-ea"/>
              </a:rPr>
              <a:t>and respectful of others .</a:t>
            </a:r>
            <a:br>
              <a:rPr lang="en-US" sz="1000" b="0" kern="1200" spc="-20" dirty="0">
                <a:solidFill>
                  <a:srgbClr val="007DA4"/>
                </a:solidFill>
                <a:ea typeface="+mn-ea"/>
              </a:rPr>
            </a:br>
            <a:endParaRPr sz="1700" dirty="0"/>
          </a:p>
        </p:txBody>
      </p:sp>
      <p:sp>
        <p:nvSpPr>
          <p:cNvPr id="31" name="object 31"/>
          <p:cNvSpPr txBox="1"/>
          <p:nvPr/>
        </p:nvSpPr>
        <p:spPr>
          <a:xfrm>
            <a:off x="4893475" y="412463"/>
            <a:ext cx="5164929" cy="9156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0" marR="381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algn="ctr">
              <a:spcBef>
                <a:spcPts val="60"/>
              </a:spcBef>
            </a:pPr>
            <a: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  <a:t>To be a leading provider of the Primary Years </a:t>
            </a:r>
            <a:r>
              <a:rPr lang="en-US" sz="1000" spc="-20" dirty="0" err="1">
                <a:solidFill>
                  <a:srgbClr val="007DA4"/>
                </a:solidFill>
                <a:latin typeface="Arial"/>
                <a:cs typeface="Arial"/>
              </a:rPr>
              <a:t>Programme</a:t>
            </a:r>
            <a: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  <a:t>,</a:t>
            </a:r>
            <a:b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</a:br>
            <a: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  <a:t>preparing students for the intellectual challenges of further</a:t>
            </a:r>
            <a:b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</a:br>
            <a: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  <a:t>education, focusing on the development of the whole child as</a:t>
            </a:r>
            <a:b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</a:br>
            <a:r>
              <a:rPr lang="en-US" sz="1000" spc="-20" dirty="0">
                <a:solidFill>
                  <a:srgbClr val="007DA4"/>
                </a:solidFill>
                <a:latin typeface="Arial"/>
                <a:cs typeface="Arial"/>
              </a:rPr>
              <a:t>an inquirer, both in the classroom and in the world outside.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43218" y="2422785"/>
            <a:ext cx="4590982" cy="1066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Offer students relevant instruction that supports comprehension and communication in all core content areas.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support services to targeted groups of students based on needs through transdisciplinary model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endParaRPr lang="en-US" sz="110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02766" y="2437634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1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1944" y="3020824"/>
            <a:ext cx="1662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" marR="5080" lvl="0" indent="-29019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fostering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academic 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excellence 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2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17790" y="7564041"/>
            <a:ext cx="23406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Atlanta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 Schools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800" b="0" i="0" u="none" strike="noStrike" kern="1200" cap="none" spc="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2020-2025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Strategic</a:t>
            </a:r>
            <a:r>
              <a:rPr kumimoji="0" sz="800" b="0" i="0" u="none" strike="noStrike" kern="1200" cap="none" spc="-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30"/>
          <p:cNvSpPr txBox="1">
            <a:spLocks/>
          </p:cNvSpPr>
          <p:nvPr/>
        </p:nvSpPr>
        <p:spPr>
          <a:xfrm>
            <a:off x="6350" y="90889"/>
            <a:ext cx="10052050" cy="271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Garden</a:t>
            </a:r>
            <a:r>
              <a:rPr kumimoji="0" lang="en-US" sz="1700" b="1" i="0" u="none" strike="noStrike" kern="0" cap="none" spc="-95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Hills Elementary School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86149" y="1510575"/>
            <a:ext cx="30861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Performance Indicators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1781515"/>
            <a:ext cx="1005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Growth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(All Student, EIP, ESOL)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2"/>
          <p:cNvSpPr txBox="1"/>
          <p:nvPr/>
        </p:nvSpPr>
        <p:spPr>
          <a:xfrm>
            <a:off x="2324825" y="3663130"/>
            <a:ext cx="4221537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Extend focus on bi-literacy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through implementation of dual language and oral proficiency based Spanish World Languages program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32"/>
          <p:cNvSpPr txBox="1"/>
          <p:nvPr/>
        </p:nvSpPr>
        <p:spPr>
          <a:xfrm>
            <a:off x="2343217" y="5105400"/>
            <a:ext cx="4221537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teacher capacity to reach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all learners in their classrooms</a:t>
            </a:r>
          </a:p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lang="en-US" sz="1100" baseline="0" dirty="0">
                <a:solidFill>
                  <a:srgbClr val="231F20"/>
                </a:solidFill>
                <a:latin typeface="Arial"/>
                <a:cs typeface="Arial"/>
              </a:rPr>
              <a:t>Expand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teacher and school collaboration opportunities</a:t>
            </a:r>
          </a:p>
          <a:p>
            <a:pPr marL="127000" marR="5080" lvl="0" indent="-1143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Intentionally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recruit high-quality bi-literate teacher candidates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/>
              <a:t>Inform and engage the school community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/>
              <a:t>Foster a positive, informed and engaged school culture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32"/>
          <p:cNvSpPr txBox="1"/>
          <p:nvPr/>
        </p:nvSpPr>
        <p:spPr>
          <a:xfrm>
            <a:off x="2352675" y="6540297"/>
            <a:ext cx="422153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/>
              <a:t>Build systems and resources to support Cluster Plan to include IB implementation 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78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1700" y="545459"/>
            <a:ext cx="38874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STRATEGY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49808" y="1975103"/>
            <a:ext cx="4279900" cy="5701925"/>
            <a:chOff x="749808" y="1975104"/>
            <a:chExt cx="4279900" cy="4937760"/>
          </a:xfrm>
        </p:grpSpPr>
        <p:sp>
          <p:nvSpPr>
            <p:cNvPr id="7" name="object 7"/>
            <p:cNvSpPr/>
            <p:nvPr/>
          </p:nvSpPr>
          <p:spPr>
            <a:xfrm>
              <a:off x="756158" y="1981454"/>
              <a:ext cx="4267200" cy="4925060"/>
            </a:xfrm>
            <a:custGeom>
              <a:avLst/>
              <a:gdLst/>
              <a:ahLst/>
              <a:cxnLst/>
              <a:rect l="l" t="t" r="r" b="b"/>
              <a:pathLst>
                <a:path w="4267200" h="4925059">
                  <a:moveTo>
                    <a:pt x="4266692" y="0"/>
                  </a:moveTo>
                  <a:lnTo>
                    <a:pt x="0" y="0"/>
                  </a:lnTo>
                  <a:lnTo>
                    <a:pt x="0" y="4925060"/>
                  </a:lnTo>
                  <a:lnTo>
                    <a:pt x="4266692" y="4925060"/>
                  </a:lnTo>
                  <a:lnTo>
                    <a:pt x="4266692" y="0"/>
                  </a:lnTo>
                  <a:close/>
                </a:path>
              </a:pathLst>
            </a:custGeom>
            <a:solidFill>
              <a:srgbClr val="FEDC8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6158" y="1981454"/>
              <a:ext cx="4267200" cy="4925060"/>
            </a:xfrm>
            <a:custGeom>
              <a:avLst/>
              <a:gdLst/>
              <a:ahLst/>
              <a:cxnLst/>
              <a:rect l="l" t="t" r="r" b="b"/>
              <a:pathLst>
                <a:path w="4267200" h="4925059">
                  <a:moveTo>
                    <a:pt x="0" y="4925060"/>
                  </a:moveTo>
                  <a:lnTo>
                    <a:pt x="4266692" y="4925060"/>
                  </a:lnTo>
                  <a:lnTo>
                    <a:pt x="4266692" y="0"/>
                  </a:lnTo>
                  <a:lnTo>
                    <a:pt x="0" y="0"/>
                  </a:lnTo>
                  <a:lnTo>
                    <a:pt x="0" y="4925060"/>
                  </a:lnTo>
                  <a:close/>
                </a:path>
              </a:pathLst>
            </a:custGeom>
            <a:ln w="12700">
              <a:solidFill>
                <a:srgbClr val="FEDB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6925" y="3253461"/>
            <a:ext cx="4226433" cy="844462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Priorities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targeted support as an intervention for struggling learners in reading and mathematics.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support services to target struggling learners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8200" y="4485167"/>
            <a:ext cx="4499564" cy="346056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Strategies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math/reading support classes for 100% of  students performing at a beginning level in math and/or reading. 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Focus on individual student goals through the use of data for targeted support.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Increase the number of middle school course offerings for high school credit.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Ensure teachers have access to instructional resources that support remediation and acceleration.. IXL, Flocabulary, Reading PLUS, </a:t>
            </a:r>
            <a:r>
              <a:rPr lang="en-US" sz="1100" dirty="0" err="1">
                <a:solidFill>
                  <a:srgbClr val="231F20"/>
                </a:solidFill>
                <a:latin typeface="Arial"/>
                <a:cs typeface="Arial"/>
              </a:rPr>
              <a:t>Nearpod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Identify strategies to gauge learning loss resulting from virtual learning due to COVID-19. Provide before and afterschool opportunities for recovery: After school All-stars, after-school tutorial, and Saturday school.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Develop IB “Planners” and the Example School </a:t>
            </a:r>
            <a:r>
              <a:rPr lang="en-US" sz="1100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of Inquiry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IB Learner Profile and Attitudes school-wide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Ensure units of Inquiry integrate content and project-based learning 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5882" y="1982436"/>
            <a:ext cx="4267200" cy="5686837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F8B48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4400" y="2101085"/>
            <a:ext cx="3235325" cy="10007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57200" marR="7620" lvl="0" indent="-457200" algn="l" defTabSz="914400" rtl="0" eaLnBrk="1" fontAlgn="auto" latinLnBrk="0" hangingPunct="1">
              <a:lnSpc>
                <a:spcPts val="24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6565" algn="l"/>
              </a:tabLst>
              <a:defRPr/>
            </a:pPr>
            <a:r>
              <a:rPr kumimoji="0" sz="24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1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2400" b="1" i="0" u="none" strike="noStrike" kern="1200" cap="none" spc="-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fostering  </a:t>
            </a:r>
            <a:r>
              <a:rPr kumimoji="0" sz="24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academic</a:t>
            </a:r>
            <a:r>
              <a:rPr kumimoji="0" sz="2400" b="1" i="0" u="none" strike="noStrike" kern="1200" cap="none" spc="-3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excellence  </a:t>
            </a:r>
            <a:r>
              <a:rPr kumimoji="0" sz="24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400" b="1" i="0" u="none" strike="noStrike" kern="1200" cap="none" spc="-2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91555" y="2101085"/>
            <a:ext cx="38588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6565" algn="l"/>
              </a:tabLst>
              <a:defRPr/>
            </a:pPr>
            <a:r>
              <a:rPr kumimoji="0" sz="24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2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2400" b="1" i="0" u="none" strike="noStrike" kern="1200" cap="none" spc="-48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building </a:t>
            </a:r>
            <a:r>
              <a:rPr kumimoji="0" sz="24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culture</a:t>
            </a:r>
            <a:r>
              <a:rPr kumimoji="0" sz="2400" b="1" i="0" u="none" strike="noStrike" kern="1200" cap="none" spc="-2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1" i="0" u="none" strike="noStrike" kern="1200" cap="none" spc="-25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</a:t>
            </a:r>
            <a:r>
              <a:rPr kumimoji="0" sz="2400" b="1" i="0" u="none" strike="noStrike" kern="1200" cap="none" spc="-25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5616877" y="3184649"/>
            <a:ext cx="3851275" cy="83163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Priorities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Extend focus on bi-literacy through implementation of dual language and oral proficiency based Spanish World Languages program</a:t>
            </a:r>
          </a:p>
        </p:txBody>
      </p:sp>
      <p:sp>
        <p:nvSpPr>
          <p:cNvPr id="20" name="object 10"/>
          <p:cNvSpPr txBox="1"/>
          <p:nvPr/>
        </p:nvSpPr>
        <p:spPr>
          <a:xfrm>
            <a:off x="5616877" y="4572000"/>
            <a:ext cx="3507104" cy="844462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Strategies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Enhance student engagement &amp; achievement in Spanish classes through reflective practices using the TELL Framework</a:t>
            </a:r>
          </a:p>
        </p:txBody>
      </p:sp>
      <p:pic>
        <p:nvPicPr>
          <p:cNvPr id="1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99104" y="-75688"/>
            <a:ext cx="4379975" cy="210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F2646C-AA98-4495-9E67-C7224B081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88" y="-120684"/>
            <a:ext cx="4121819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04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13858" y="1981454"/>
            <a:ext cx="4267200" cy="4925060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A6D8E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9750" y="1981454"/>
            <a:ext cx="4267200" cy="5790946"/>
          </a:xfrm>
          <a:custGeom>
            <a:avLst/>
            <a:gdLst/>
            <a:ahLst/>
            <a:cxnLst/>
            <a:rect l="l" t="t" r="r" b="b"/>
            <a:pathLst>
              <a:path w="4267200" h="4925059">
                <a:moveTo>
                  <a:pt x="4266692" y="0"/>
                </a:moveTo>
                <a:lnTo>
                  <a:pt x="0" y="0"/>
                </a:lnTo>
                <a:lnTo>
                  <a:pt x="0" y="4925060"/>
                </a:lnTo>
                <a:lnTo>
                  <a:pt x="4266692" y="4925060"/>
                </a:lnTo>
                <a:lnTo>
                  <a:pt x="4266692" y="0"/>
                </a:lnTo>
                <a:close/>
              </a:path>
            </a:pathLst>
          </a:custGeom>
          <a:solidFill>
            <a:srgbClr val="AED2A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49808" y="2101085"/>
            <a:ext cx="3310890" cy="10007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56565" marR="7620" indent="-457200">
              <a:lnSpc>
                <a:spcPts val="2400"/>
              </a:lnSpc>
              <a:spcBef>
                <a:spcPts val="580"/>
              </a:spcBef>
              <a:tabLst>
                <a:tab pos="456565" algn="l"/>
              </a:tabLst>
            </a:pPr>
            <a:r>
              <a:rPr sz="2400" u="heavy" spc="-5" dirty="0">
                <a:uFill>
                  <a:solidFill>
                    <a:srgbClr val="231F20"/>
                  </a:solidFill>
                </a:uFill>
              </a:rPr>
              <a:t>3</a:t>
            </a:r>
            <a:r>
              <a:rPr sz="2400" spc="-5" dirty="0"/>
              <a:t>	</a:t>
            </a:r>
            <a:r>
              <a:rPr sz="2400" spc="-110" dirty="0"/>
              <a:t>We </a:t>
            </a:r>
            <a:r>
              <a:rPr sz="2400" spc="-70" dirty="0"/>
              <a:t>are</a:t>
            </a:r>
            <a:r>
              <a:rPr lang="en-US" sz="2400" spc="-70" dirty="0"/>
              <a:t> </a:t>
            </a:r>
            <a:r>
              <a:rPr sz="2400" spc="-545" dirty="0"/>
              <a:t> </a:t>
            </a:r>
            <a:r>
              <a:rPr sz="2400" spc="-125" dirty="0"/>
              <a:t>equipping </a:t>
            </a:r>
            <a:r>
              <a:rPr sz="2400" spc="-120" dirty="0"/>
              <a:t>and  </a:t>
            </a:r>
            <a:r>
              <a:rPr sz="2400" spc="-100" dirty="0"/>
              <a:t>empowering </a:t>
            </a:r>
            <a:r>
              <a:rPr sz="2400" spc="-114" dirty="0"/>
              <a:t>leaders  </a:t>
            </a:r>
            <a:r>
              <a:rPr sz="2400" spc="-195" dirty="0">
                <a:latin typeface="Century Gothic"/>
                <a:cs typeface="Century Gothic"/>
              </a:rPr>
              <a:t>and</a:t>
            </a:r>
            <a:r>
              <a:rPr sz="2400" spc="-250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staff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6832" y="2101085"/>
            <a:ext cx="3286760" cy="99770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marR="7620" lvl="0" indent="-457200" algn="l" defTabSz="914400" rtl="0" eaLnBrk="1" fontAlgn="auto" latinLnBrk="0" hangingPunct="1">
              <a:lnSpc>
                <a:spcPts val="24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400" b="1" i="0" u="heavy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>
                  <a:solidFill>
                    <a:srgbClr val="231F20"/>
                  </a:solidFill>
                </a:uFill>
                <a:latin typeface="Arial"/>
                <a:ea typeface="+mn-ea"/>
                <a:cs typeface="Arial"/>
              </a:rPr>
              <a:t>4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2400" b="1" i="0" u="none" strike="noStrike" kern="1200" cap="none" spc="-10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creating </a:t>
            </a:r>
            <a:r>
              <a:rPr kumimoji="0" sz="24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that supports all students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749808" y="3184649"/>
            <a:ext cx="4015868" cy="122148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Priorities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lang="en-US" sz="1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teacher capacity to reach all learners in their classrooms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lang="en-US" sz="1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teacher and school collaboration opportunities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  <a:defRPr/>
            </a:pPr>
            <a:r>
              <a:rPr lang="en-US" sz="1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Intentionally recruit high-quality bi-literate teacher candidates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Inform and engage the school community</a:t>
            </a: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Foster a positive, informed and engaged school culture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749808" y="4533457"/>
            <a:ext cx="3990901" cy="454034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Strategies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targeted professional learning for all teachers to improve early literacy instruction and assessment for remediation 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targeted professional learning for all teachers to develop and implement the International Baccalaureate PYP and implement the APS Instructional Strategies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Ensure certify staff obtain gifted endorsements 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Extend partnership with AIS to include PL for staff at both schools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Intentionally plan &amp; implement PLCs based on needs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Participate in collaboration with Georgia State to recruit bilingual candidates for internship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Build community awareness, knowledge and support for IB PYP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student attendance initiatives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Communicate academic growth/progress to parents of Gr 2-5 students at mid year and End of year intervals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Implement Social and Emotional Learning (SEL) for school staff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Enhance internal communication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Provide translation and support services for ESOL families and students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Establish and implement teacher-teacher recognition to build peer recognition of accomplishments</a:t>
            </a:r>
          </a:p>
        </p:txBody>
      </p:sp>
      <p:sp>
        <p:nvSpPr>
          <p:cNvPr id="18" name="object 9"/>
          <p:cNvSpPr txBox="1"/>
          <p:nvPr/>
        </p:nvSpPr>
        <p:spPr>
          <a:xfrm>
            <a:off x="5616877" y="3184649"/>
            <a:ext cx="3851275" cy="6751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Priorities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0" marR="5080" lvl="0" indent="-114300">
              <a:spcBef>
                <a:spcPts val="10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27000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Build systems and resources to support Cluster Plan to include IB implementation 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0"/>
          <p:cNvSpPr txBox="1"/>
          <p:nvPr/>
        </p:nvSpPr>
        <p:spPr>
          <a:xfrm>
            <a:off x="5593651" y="4533457"/>
            <a:ext cx="3507104" cy="137794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007DA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 Strategies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Cultivate Business and Community Partnerships to support IB Implementation and Supplemental Training</a:t>
            </a:r>
          </a:p>
          <a:p>
            <a:pPr marL="114300" marR="296545" lvl="0" indent="-114300">
              <a:spcBef>
                <a:spcPts val="120"/>
              </a:spcBef>
              <a:buClr>
                <a:srgbClr val="007DA4"/>
              </a:buClr>
              <a:buSzPct val="60000"/>
              <a:buFont typeface="Wingdings"/>
              <a:buChar char=""/>
              <a:tabLst>
                <a:tab pos="114300" algn="l"/>
              </a:tabLst>
            </a:pP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Carefully document and track IB Teacher Training, IB Planner Development, IB </a:t>
            </a:r>
            <a:r>
              <a:rPr lang="en-US" sz="1100" dirty="0" err="1">
                <a:solidFill>
                  <a:srgbClr val="231F20"/>
                </a:solidFill>
                <a:latin typeface="Arial"/>
                <a:cs typeface="Arial"/>
              </a:rPr>
              <a:t>Programme</a:t>
            </a:r>
            <a:r>
              <a:rPr lang="en-US" sz="1100" dirty="0">
                <a:solidFill>
                  <a:srgbClr val="231F20"/>
                </a:solidFill>
                <a:latin typeface="Arial"/>
                <a:cs typeface="Arial"/>
              </a:rPr>
              <a:t> of Inquiry Development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 descr="A group of cheerleaders posing for a photo&#10;&#10;Description automatically generated">
            <a:extLst>
              <a:ext uri="{FF2B5EF4-FFF2-40B4-BE49-F238E27FC236}">
                <a16:creationId xmlns:a16="http://schemas.microsoft.com/office/drawing/2014/main" id="{35216BE8-6CD1-406E-B2D3-793C13A5D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11" y="-213709"/>
            <a:ext cx="4267200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eiling, indoor, person&#10;&#10;Description automatically generated">
            <a:extLst>
              <a:ext uri="{FF2B5EF4-FFF2-40B4-BE49-F238E27FC236}">
                <a16:creationId xmlns:a16="http://schemas.microsoft.com/office/drawing/2014/main" id="{DF48202B-1EEE-4FFF-B9E2-C4CBAB748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2" r="4562"/>
          <a:stretch/>
        </p:blipFill>
        <p:spPr>
          <a:xfrm>
            <a:off x="539750" y="-37967"/>
            <a:ext cx="4161990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7378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1260</Words>
  <Application>Microsoft Office PowerPoint</Application>
  <PresentationFormat>Custom</PresentationFormat>
  <Paragraphs>138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Wingdings</vt:lpstr>
      <vt:lpstr>Arial</vt:lpstr>
      <vt:lpstr>Century Schoolbook</vt:lpstr>
      <vt:lpstr>Calibri</vt:lpstr>
      <vt:lpstr>Century Gothic</vt:lpstr>
      <vt:lpstr>Calibri Light</vt:lpstr>
      <vt:lpstr>Office Theme</vt:lpstr>
      <vt:lpstr>TITLES</vt:lpstr>
      <vt:lpstr>Mission  Coretta Scott King Young Women’s Leadership  Academy is dedicated to developing leading ladies who strive for excellence in all endeavors.   </vt:lpstr>
      <vt:lpstr>PowerPoint Presentation</vt:lpstr>
      <vt:lpstr>3 We are equipping and  empowering leaders  and staff</vt:lpstr>
      <vt:lpstr>PowerPoint Presentation</vt:lpstr>
      <vt:lpstr>Mission Garden Hills Elementary School will develop inquiring, knowledgeable and caring young people who are well informed and respectful of others . </vt:lpstr>
      <vt:lpstr>STRATEGY</vt:lpstr>
      <vt:lpstr>3 We are  equipping and  empowering leaders  and staff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Norvell, Travis</dc:creator>
  <cp:lastModifiedBy>Boxbarnes, Marie</cp:lastModifiedBy>
  <cp:revision>21</cp:revision>
  <dcterms:created xsi:type="dcterms:W3CDTF">2020-05-22T21:39:57Z</dcterms:created>
  <dcterms:modified xsi:type="dcterms:W3CDTF">2023-01-18T18:18:16Z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2020-06-03T00:00:00Z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2020-05-22T00:00:00Z</vt:filetime>
  </property>
</Properties>
</file>